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CD55-6578-24BF-4D14-816A2429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06622-0E43-DECA-A695-4D9CD02D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AA60-2A40-D969-6A53-8C627208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1614-3301-5705-4D99-D561F074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D9C34-6D63-0F9C-217D-FC42A397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A2E0-3D3E-5CC3-BA8F-851D0CBB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45BCC-0777-3D84-1373-0AE8B1296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E7BB-296B-EF99-3BE3-2355ECE9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8E72-8D43-5162-8F7C-D4A5C13C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2B34-BE49-72C7-9CAD-D96F93A7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E5B88-0D2F-76E4-79D5-6AE4AB6FA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48BBB-CEB5-0AF4-3788-E2B50B68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A05BD-2F93-AC46-B1E6-AE1F7F1A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C28E-4741-639B-C1BE-395EA844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C2A0-1986-51B1-9FCD-A99EA50F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8CF7-8832-111B-22A8-5479CAA1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3CC6-3D79-FF91-4527-5C569086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7506-FD92-D9F5-8FFE-EFF9C956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142B-BB1E-EFA7-5064-F80CB04B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8F81-1836-2BA9-7CE7-9D951546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5555-D576-A9A1-5AD1-D0EF21D1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68E49-C8D7-18E9-41DD-DA9395CF0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5085-47FA-A2A8-D442-C6DFCEAA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1A63-3E6A-C632-7824-E57526B1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9759E-D8B8-A6A0-55F7-4677F5E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8681-2145-CF69-9D8C-082AFEA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31C1-5924-8FEA-C565-AFD6AAFA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4267-32A6-3D8E-6B4D-FC2D1BB20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CFB31-3DE8-7275-763F-5EE9CBF5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2F6ED-2ED0-2D6F-61DF-34A8787B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3F1C-27C8-ED05-24A8-C782006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0F51-D4B6-6A15-C38D-842A3F2E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63FF-9EC7-EEC4-4401-8E124F91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2D21C-7D1C-EF63-A3C8-7A6139F7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E13DF-8A40-44C2-4E14-1DCD15CE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B2D96-1DB5-23D5-915F-CF0AEABFF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815DB-AD3C-43A1-CFE2-0621ECAD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EADD-4BC1-20F8-76D3-036031FE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EFF90-6662-18F1-6B78-CAA07843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AE5C-F0DA-3EB4-2986-94607275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8C1F5-2F0F-9DDE-2C8F-0308E45E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556B-FABF-2A7B-EC67-03778E42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DC82-51C2-2BA9-6AE5-E99381B4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F7C7-4F3A-0414-B599-F4B19628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DE5A4-CE09-31A5-D770-841D45F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854F-6002-4AF9-8511-8E52F066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E2A3-C4F8-8B50-2735-10C78EFA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FFCE-2E15-0239-9B4C-44689323D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0CD7-6FB3-BA63-97DC-5916881B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154E8-EFC0-32F3-B106-366A3E06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F247-4CB3-0A64-BDCA-4070C2E0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9FD1-5168-11C4-CF15-A137A965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2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A93-89BE-B5D8-269D-7848F0A0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B78BB-E9A6-5CD7-B088-3A4AD581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F452D-0B03-BA30-F039-96E02490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1DA07-6E32-CA20-5B7C-AB23D0C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EE5A3-1571-9AE2-496F-18053E5D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93CF-50A7-29CE-F4AE-704116CC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77C4C-E269-BA56-E5ED-7EF265AB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4D3A7-187F-527A-002A-49A86E9A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3B06-4AD0-2689-6D22-070D2BC61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3832-DF49-4B77-B7C2-3FC986084F2D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37A3-C39B-7BE8-3C40-9FDC49BB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27C09-4D0A-FFFC-F3BA-763A1C22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BA2D6-C188-1950-A996-0AF2DF0BF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32" t="1270" r="314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40C262-8415-C046-CE75-1157EB075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074" y="2504587"/>
            <a:ext cx="10151850" cy="2387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Spend less time caring for your aging phone system and more time caring for your residents</a:t>
            </a:r>
          </a:p>
        </p:txBody>
      </p:sp>
    </p:spTree>
    <p:extLst>
      <p:ext uri="{BB962C8B-B14F-4D97-AF65-F5344CB8AC3E}">
        <p14:creationId xmlns:p14="http://schemas.microsoft.com/office/powerpoint/2010/main" val="414070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A366-9481-5642-A1D2-E4C89572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What assisted living communities tell us they’re facing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5BBAEC-AC30-20AE-9ECD-D13485147698}"/>
              </a:ext>
            </a:extLst>
          </p:cNvPr>
          <p:cNvGrpSpPr/>
          <p:nvPr/>
        </p:nvGrpSpPr>
        <p:grpSpPr>
          <a:xfrm>
            <a:off x="314741" y="1635799"/>
            <a:ext cx="3717234" cy="3407933"/>
            <a:chOff x="622853" y="1864397"/>
            <a:chExt cx="3717234" cy="34079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BB1563-450C-D142-ED9A-AB5A844F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7070" y="1864397"/>
              <a:ext cx="1828800" cy="18288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6BD977-2CD3-018F-3BF4-280A17C922C2}"/>
                </a:ext>
              </a:extLst>
            </p:cNvPr>
            <p:cNvSpPr txBox="1"/>
            <p:nvPr/>
          </p:nvSpPr>
          <p:spPr>
            <a:xfrm>
              <a:off x="622853" y="3702670"/>
              <a:ext cx="37172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POTS lines </a:t>
              </a:r>
              <a:r>
                <a:rPr lang="en-US" sz="2400" dirty="0"/>
                <a:t>are creating skyrocketing costs, and you may be paying for unnecessary services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795F6E-6835-209A-23D8-82A0AA22695D}"/>
              </a:ext>
            </a:extLst>
          </p:cNvPr>
          <p:cNvGrpSpPr/>
          <p:nvPr/>
        </p:nvGrpSpPr>
        <p:grpSpPr>
          <a:xfrm>
            <a:off x="4227443" y="1635799"/>
            <a:ext cx="3717234" cy="3407933"/>
            <a:chOff x="4575313" y="1864397"/>
            <a:chExt cx="3717234" cy="3407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A799D4-D418-1A72-1226-42421C38A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9530" y="1864397"/>
              <a:ext cx="18288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D2D187-1DC3-93B4-EF29-5F2886630488}"/>
                </a:ext>
              </a:extLst>
            </p:cNvPr>
            <p:cNvSpPr txBox="1"/>
            <p:nvPr/>
          </p:nvSpPr>
          <p:spPr>
            <a:xfrm>
              <a:off x="4575313" y="3702670"/>
              <a:ext cx="37172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On-premises systems </a:t>
              </a:r>
              <a:r>
                <a:rPr lang="en-US" sz="2400" dirty="0"/>
                <a:t>are end-of-life, offer limited features, and have high maintenance costs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1312A-9B63-BAFA-6F56-DC7D368E45D9}"/>
              </a:ext>
            </a:extLst>
          </p:cNvPr>
          <p:cNvGrpSpPr/>
          <p:nvPr/>
        </p:nvGrpSpPr>
        <p:grpSpPr>
          <a:xfrm>
            <a:off x="8140146" y="1635799"/>
            <a:ext cx="3717234" cy="3407933"/>
            <a:chOff x="8527773" y="1864397"/>
            <a:chExt cx="3717234" cy="34079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82BF3A-E485-BEBC-F7A0-A1BB0235A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8678" y="1864397"/>
              <a:ext cx="1828800" cy="18288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10E831-2546-BA90-D22E-0698A2C4E8BA}"/>
                </a:ext>
              </a:extLst>
            </p:cNvPr>
            <p:cNvSpPr txBox="1"/>
            <p:nvPr/>
          </p:nvSpPr>
          <p:spPr>
            <a:xfrm>
              <a:off x="8527773" y="3702670"/>
              <a:ext cx="37172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Complex, patchwork of solutions </a:t>
              </a:r>
              <a:r>
                <a:rPr lang="en-US" sz="2400" dirty="0"/>
                <a:t>lacks centralized management and is difficult to support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47623342-832A-2EDF-E351-0B57A4412BB4}"/>
              </a:ext>
            </a:extLst>
          </p:cNvPr>
          <p:cNvSpPr txBox="1">
            <a:spLocks/>
          </p:cNvSpPr>
          <p:nvPr/>
        </p:nvSpPr>
        <p:spPr>
          <a:xfrm>
            <a:off x="828260" y="5247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… and you’re still not getting the features you need</a:t>
            </a:r>
          </a:p>
        </p:txBody>
      </p:sp>
    </p:spTree>
    <p:extLst>
      <p:ext uri="{BB962C8B-B14F-4D97-AF65-F5344CB8AC3E}">
        <p14:creationId xmlns:p14="http://schemas.microsoft.com/office/powerpoint/2010/main" val="269070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3A5A-B406-7DE0-A797-25EAD85B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A better way to keep your staff and residents connected</a:t>
            </a:r>
            <a:br>
              <a:rPr lang="en-US" sz="3200" b="1" dirty="0">
                <a:latin typeface="+mn-lt"/>
              </a:rPr>
            </a:br>
            <a:r>
              <a:rPr lang="en-US" sz="3200" dirty="0">
                <a:latin typeface="+mn-lt"/>
              </a:rPr>
              <a:t>Simple, flexible, mobile, powerful </a:t>
            </a:r>
            <a:r>
              <a:rPr lang="en-US" sz="3200" u="sng" dirty="0">
                <a:latin typeface="+mn-lt"/>
              </a:rPr>
              <a:t>and</a:t>
            </a:r>
            <a:r>
              <a:rPr lang="en-US" sz="3200" dirty="0">
                <a:latin typeface="+mn-lt"/>
              </a:rPr>
              <a:t> cost-effective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FCDAD-7F31-2368-26B6-50C2F9C968FD}"/>
              </a:ext>
            </a:extLst>
          </p:cNvPr>
          <p:cNvSpPr txBox="1"/>
          <p:nvPr/>
        </p:nvSpPr>
        <p:spPr>
          <a:xfrm>
            <a:off x="7048500" y="1608238"/>
            <a:ext cx="4866597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/>
              <a:t>Key features</a:t>
            </a:r>
          </a:p>
          <a:p>
            <a:pPr marL="285750" indent="-285750">
              <a:spcAft>
                <a:spcPts val="10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n-US" sz="2000" b="1" dirty="0"/>
              <a:t>Ease of use</a:t>
            </a:r>
            <a:r>
              <a:rPr lang="en-US" sz="2000" dirty="0"/>
              <a:t> for staff and residents</a:t>
            </a:r>
          </a:p>
          <a:p>
            <a:pPr marL="285750" indent="-285750">
              <a:spcAft>
                <a:spcPts val="10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n-US" sz="2000" b="1" dirty="0"/>
              <a:t>Private numbers</a:t>
            </a:r>
            <a:r>
              <a:rPr lang="en-US" sz="2000" dirty="0"/>
              <a:t> for residents</a:t>
            </a:r>
          </a:p>
          <a:p>
            <a:pPr marL="285750" indent="-285750">
              <a:spcAft>
                <a:spcPts val="10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n-US" sz="2000" b="1" dirty="0"/>
              <a:t>Intercom capability</a:t>
            </a:r>
            <a:r>
              <a:rPr lang="en-US" sz="2000" dirty="0"/>
              <a:t> from admin phones to residents</a:t>
            </a:r>
          </a:p>
          <a:p>
            <a:pPr marL="285750" indent="-285750">
              <a:spcAft>
                <a:spcPts val="10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n-US" sz="2000" b="1" dirty="0"/>
              <a:t>Conference bridge &amp; video capabilities</a:t>
            </a:r>
            <a:r>
              <a:rPr lang="en-US" sz="2000" dirty="0"/>
              <a:t> so residents can connect with family </a:t>
            </a:r>
          </a:p>
          <a:p>
            <a:pPr marL="285750" indent="-285750">
              <a:spcAft>
                <a:spcPts val="10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n-US" sz="2000" b="1" dirty="0"/>
              <a:t>Call-forwarding </a:t>
            </a:r>
            <a:r>
              <a:rPr lang="en-US" sz="2000" dirty="0"/>
              <a:t>to a mobile device for business continuity </a:t>
            </a:r>
            <a:r>
              <a:rPr lang="en-US" sz="1600" dirty="0"/>
              <a:t>(e.g., in the event of a storm)</a:t>
            </a:r>
            <a:endParaRPr lang="en-US" dirty="0"/>
          </a:p>
          <a:p>
            <a:pPr marL="285750" indent="-285750">
              <a:spcAft>
                <a:spcPts val="10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n-US" sz="2000" b="1" dirty="0"/>
              <a:t>Mobile phone app</a:t>
            </a:r>
            <a:r>
              <a:rPr lang="en-US" sz="2000" dirty="0"/>
              <a:t> for personnel</a:t>
            </a:r>
          </a:p>
          <a:p>
            <a:pPr marL="285750" indent="-285750">
              <a:spcAft>
                <a:spcPts val="10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n-US" sz="2000" b="1" dirty="0"/>
              <a:t>Wi-Fi cordless</a:t>
            </a:r>
            <a:r>
              <a:rPr lang="en-US" sz="2000" dirty="0"/>
              <a:t> </a:t>
            </a:r>
            <a:r>
              <a:rPr lang="en-US" sz="1600" dirty="0"/>
              <a:t>(e.g., for communities that have security after hours or for nurse carts)</a:t>
            </a:r>
            <a:endParaRPr lang="en-US" sz="20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F612E89-5EC4-8523-DD2B-33679330492E}"/>
              </a:ext>
            </a:extLst>
          </p:cNvPr>
          <p:cNvGrpSpPr/>
          <p:nvPr/>
        </p:nvGrpSpPr>
        <p:grpSpPr>
          <a:xfrm>
            <a:off x="584027" y="1608238"/>
            <a:ext cx="5843268" cy="5001137"/>
            <a:chOff x="478924" y="1608238"/>
            <a:chExt cx="5843268" cy="50011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668162-EE28-03F8-8FCC-63B8E5EE8673}"/>
                </a:ext>
              </a:extLst>
            </p:cNvPr>
            <p:cNvSpPr txBox="1"/>
            <p:nvPr/>
          </p:nvSpPr>
          <p:spPr>
            <a:xfrm>
              <a:off x="1303568" y="1608238"/>
              <a:ext cx="4193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dirty="0"/>
                <a:t>Cloud-based phone system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F1841C3-C6E7-C753-FB7B-34A337A39EAF}"/>
                </a:ext>
              </a:extLst>
            </p:cNvPr>
            <p:cNvGrpSpPr/>
            <p:nvPr/>
          </p:nvGrpSpPr>
          <p:grpSpPr>
            <a:xfrm>
              <a:off x="478924" y="2267606"/>
              <a:ext cx="5843268" cy="4341769"/>
              <a:chOff x="478924" y="2267606"/>
              <a:chExt cx="5843268" cy="434176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923D0C9-C90A-516E-D4E1-DEAD0E9066F6}"/>
                  </a:ext>
                </a:extLst>
              </p:cNvPr>
              <p:cNvGrpSpPr/>
              <p:nvPr/>
            </p:nvGrpSpPr>
            <p:grpSpPr>
              <a:xfrm>
                <a:off x="478924" y="2267606"/>
                <a:ext cx="2926080" cy="2294661"/>
                <a:chOff x="478924" y="2151992"/>
                <a:chExt cx="2926080" cy="2294661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BDBA8E00-D171-071C-9C3E-47305796B66E}"/>
                    </a:ext>
                  </a:extLst>
                </p:cNvPr>
                <p:cNvGrpSpPr/>
                <p:nvPr/>
              </p:nvGrpSpPr>
              <p:grpSpPr>
                <a:xfrm>
                  <a:off x="1256164" y="2151992"/>
                  <a:ext cx="1371600" cy="1371600"/>
                  <a:chOff x="3531476" y="1944414"/>
                  <a:chExt cx="1371600" cy="137160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D02612F-C537-0CA8-D033-7051E25FE6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531476" y="1944414"/>
                    <a:ext cx="1371600" cy="1371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4E920C5C-938C-D638-E3CC-22198F72B7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760076" y="2173014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C8DD0D30-F9D6-9DFE-764B-AB21E31D45DC}"/>
                    </a:ext>
                  </a:extLst>
                </p:cNvPr>
                <p:cNvSpPr/>
                <p:nvPr/>
              </p:nvSpPr>
              <p:spPr>
                <a:xfrm>
                  <a:off x="478924" y="3532253"/>
                  <a:ext cx="2926080" cy="914400"/>
                </a:xfrm>
                <a:prstGeom prst="roundRect">
                  <a:avLst>
                    <a:gd name="adj" fmla="val 16871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Delivers the key features you need</a:t>
                  </a: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6D31FDA-89C7-C9F0-54D7-798F3E0702CB}"/>
                  </a:ext>
                </a:extLst>
              </p:cNvPr>
              <p:cNvGrpSpPr/>
              <p:nvPr/>
            </p:nvGrpSpPr>
            <p:grpSpPr>
              <a:xfrm>
                <a:off x="3396112" y="2267606"/>
                <a:ext cx="2926080" cy="2294661"/>
                <a:chOff x="3396112" y="2151992"/>
                <a:chExt cx="2926080" cy="2294661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4E060F80-F99E-D8B0-3D59-186209F9B1F5}"/>
                    </a:ext>
                  </a:extLst>
                </p:cNvPr>
                <p:cNvGrpSpPr/>
                <p:nvPr/>
              </p:nvGrpSpPr>
              <p:grpSpPr>
                <a:xfrm>
                  <a:off x="4173352" y="2151992"/>
                  <a:ext cx="1371600" cy="1371600"/>
                  <a:chOff x="3176398" y="2768263"/>
                  <a:chExt cx="1371600" cy="1371600"/>
                </a:xfrm>
              </p:grpSpPr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5284B2AC-D5AC-2954-AE74-EF257D4624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176398" y="2768263"/>
                    <a:ext cx="1371600" cy="1371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1D08ADD5-80B2-1876-8989-3F2F50ADFF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496438" y="3088303"/>
                    <a:ext cx="731520" cy="73152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652F1DBD-74D7-8780-E126-10684AACD2AB}"/>
                    </a:ext>
                  </a:extLst>
                </p:cNvPr>
                <p:cNvSpPr/>
                <p:nvPr/>
              </p:nvSpPr>
              <p:spPr>
                <a:xfrm>
                  <a:off x="3396112" y="3532253"/>
                  <a:ext cx="2926080" cy="914400"/>
                </a:xfrm>
                <a:prstGeom prst="roundRect">
                  <a:avLst>
                    <a:gd name="adj" fmla="val 16871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Provides ability to customize the solution</a:t>
                  </a: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6556CBB-5F21-C936-5C50-17445DD64154}"/>
                  </a:ext>
                </a:extLst>
              </p:cNvPr>
              <p:cNvGrpSpPr/>
              <p:nvPr/>
            </p:nvGrpSpPr>
            <p:grpSpPr>
              <a:xfrm>
                <a:off x="478924" y="4323375"/>
                <a:ext cx="2926080" cy="2286000"/>
                <a:chOff x="478924" y="4207761"/>
                <a:chExt cx="2926080" cy="2286000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3D5F1C80-5A22-0623-06F9-65E692B57ACD}"/>
                    </a:ext>
                  </a:extLst>
                </p:cNvPr>
                <p:cNvGrpSpPr/>
                <p:nvPr/>
              </p:nvGrpSpPr>
              <p:grpSpPr>
                <a:xfrm>
                  <a:off x="1256164" y="4207761"/>
                  <a:ext cx="1371600" cy="1371600"/>
                  <a:chOff x="554420" y="4078941"/>
                  <a:chExt cx="1371600" cy="1371600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CAC47326-005B-7933-B3EB-853AE2385B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54420" y="4078941"/>
                    <a:ext cx="1371600" cy="1371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DA9806BE-DACC-0816-35D5-27B724802C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83020" y="4307541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76A9B97E-A5B0-FEB9-AA0D-3B1EC366C022}"/>
                    </a:ext>
                  </a:extLst>
                </p:cNvPr>
                <p:cNvSpPr/>
                <p:nvPr/>
              </p:nvSpPr>
              <p:spPr>
                <a:xfrm>
                  <a:off x="478924" y="5579361"/>
                  <a:ext cx="2926080" cy="914400"/>
                </a:xfrm>
                <a:prstGeom prst="roundRect">
                  <a:avLst>
                    <a:gd name="adj" fmla="val 16871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Enables you to network everything together into a centralized system</a:t>
                  </a: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9924B0F-93EC-5315-4A5F-0D0E2B692756}"/>
                  </a:ext>
                </a:extLst>
              </p:cNvPr>
              <p:cNvGrpSpPr/>
              <p:nvPr/>
            </p:nvGrpSpPr>
            <p:grpSpPr>
              <a:xfrm>
                <a:off x="3396112" y="4323375"/>
                <a:ext cx="2926080" cy="2286000"/>
                <a:chOff x="3396112" y="4207761"/>
                <a:chExt cx="2926080" cy="2286000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12BEA753-BA27-C5B1-5D2A-6250ADFAEF2F}"/>
                    </a:ext>
                  </a:extLst>
                </p:cNvPr>
                <p:cNvGrpSpPr/>
                <p:nvPr/>
              </p:nvGrpSpPr>
              <p:grpSpPr>
                <a:xfrm>
                  <a:off x="4173352" y="4207761"/>
                  <a:ext cx="1371600" cy="1371600"/>
                  <a:chOff x="2947798" y="4261522"/>
                  <a:chExt cx="1371600" cy="1371600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A2529BAA-BD8B-DFAB-D5BC-4F14C7790C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947798" y="4261522"/>
                    <a:ext cx="1371600" cy="1371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C61F204A-B425-2A3A-4065-530D8632CC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176398" y="4490122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2E8669D4-A48D-451B-3AB1-DE9D07919888}"/>
                    </a:ext>
                  </a:extLst>
                </p:cNvPr>
                <p:cNvSpPr/>
                <p:nvPr/>
              </p:nvSpPr>
              <p:spPr>
                <a:xfrm>
                  <a:off x="3396112" y="5579361"/>
                  <a:ext cx="2926080" cy="914400"/>
                </a:xfrm>
                <a:prstGeom prst="roundRect">
                  <a:avLst>
                    <a:gd name="adj" fmla="val 16871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Eliminates high-maintenance costs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6856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9b7068-0afd-4930-b7ce-8f6d6228ce89" xsi:nil="true"/>
    <lcf76f155ced4ddcb4097134ff3c332f xmlns="d06009e8-b49e-47fc-812e-ce081ef19010">
      <Terms xmlns="http://schemas.microsoft.com/office/infopath/2007/PartnerControls"/>
    </lcf76f155ced4ddcb4097134ff3c332f>
    <SharedWithUsers xmlns="aa9b7068-0afd-4930-b7ce-8f6d6228ce89">
      <UserInfo>
        <DisplayName>Justin Hagevold</DisplayName>
        <AccountId>31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4C04ACC423E44A4F125D6BABA5946" ma:contentTypeVersion="14" ma:contentTypeDescription="Create a new document." ma:contentTypeScope="" ma:versionID="0ee93ce5201ab938e38c6981ad5cd345">
  <xsd:schema xmlns:xsd="http://www.w3.org/2001/XMLSchema" xmlns:xs="http://www.w3.org/2001/XMLSchema" xmlns:p="http://schemas.microsoft.com/office/2006/metadata/properties" xmlns:ns2="d06009e8-b49e-47fc-812e-ce081ef19010" xmlns:ns3="aa9b7068-0afd-4930-b7ce-8f6d6228ce89" targetNamespace="http://schemas.microsoft.com/office/2006/metadata/properties" ma:root="true" ma:fieldsID="1dfebd0e551efdc95ee1936c4f938f5e" ns2:_="" ns3:_="">
    <xsd:import namespace="d06009e8-b49e-47fc-812e-ce081ef19010"/>
    <xsd:import namespace="aa9b7068-0afd-4930-b7ce-8f6d6228ce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009e8-b49e-47fc-812e-ce081ef19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5b1b2b-2fe6-4ef8-9e43-ca2b02348d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7068-0afd-4930-b7ce-8f6d6228ce8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1fc599a-dca2-4361-9398-d40fc2b410a1}" ma:internalName="TaxCatchAll" ma:showField="CatchAllData" ma:web="aa9b7068-0afd-4930-b7ce-8f6d6228ce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8267B-BC4B-4137-90CE-7B9D81B23BDD}">
  <ds:schemaRefs>
    <ds:schemaRef ds:uri="http://schemas.microsoft.com/office/2006/metadata/properties"/>
    <ds:schemaRef ds:uri="http://schemas.microsoft.com/office/infopath/2007/PartnerControls"/>
    <ds:schemaRef ds:uri="aa9b7068-0afd-4930-b7ce-8f6d6228ce89"/>
    <ds:schemaRef ds:uri="d06009e8-b49e-47fc-812e-ce081ef19010"/>
  </ds:schemaRefs>
</ds:datastoreItem>
</file>

<file path=customXml/itemProps2.xml><?xml version="1.0" encoding="utf-8"?>
<ds:datastoreItem xmlns:ds="http://schemas.openxmlformats.org/officeDocument/2006/customXml" ds:itemID="{33C22C2C-05FE-46B9-A121-6E41D3C46B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EDFE41-C415-4712-A89D-AF6177D40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009e8-b49e-47fc-812e-ce081ef19010"/>
    <ds:schemaRef ds:uri="aa9b7068-0afd-4930-b7ce-8f6d6228c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199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Spend less time caring for your aging phone system and more time caring for your residents</vt:lpstr>
      <vt:lpstr>What assisted living communities tell us they’re facing</vt:lpstr>
      <vt:lpstr>A better way to keep your staff and residents connected Simple, flexible, mobile, powerful and cost-effective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Scheer</dc:creator>
  <cp:lastModifiedBy>Jennifer Scheer</cp:lastModifiedBy>
  <cp:revision>16</cp:revision>
  <dcterms:created xsi:type="dcterms:W3CDTF">2023-08-08T14:57:23Z</dcterms:created>
  <dcterms:modified xsi:type="dcterms:W3CDTF">2023-09-18T22:31:31Z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0x010100DD74C04ACC423E44A4F125D6BABA5946</vt:lpwstr>
  </property>
</Properties>
</file>