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878"/>
    <a:srgbClr val="9ACCFF"/>
    <a:srgbClr val="73A8E1"/>
    <a:srgbClr val="ED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CD55-6578-24BF-4D14-816A24299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06622-0E43-DECA-A695-4D9CD02DB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AA60-2A40-D969-6A53-8C627208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D1614-3301-5705-4D99-D561F074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D9C34-6D63-0F9C-217D-FC42A397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A2E0-3D3E-5CC3-BA8F-851D0CBB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45BCC-0777-3D84-1373-0AE8B1296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0E7BB-296B-EF99-3BE3-2355ECE9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98E72-8D43-5162-8F7C-D4A5C13C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62B34-BE49-72C7-9CAD-D96F93A7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E5B88-0D2F-76E4-79D5-6AE4AB6FA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48BBB-CEB5-0AF4-3788-E2B50B68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A05BD-2F93-AC46-B1E6-AE1F7F1A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C28E-4741-639B-C1BE-395EA844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8C2A0-1986-51B1-9FCD-A99EA50F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9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8CF7-8832-111B-22A8-5479CAA1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63CC6-3D79-FF91-4527-5C569086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57506-FD92-D9F5-8FFE-EFF9C956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142B-BB1E-EFA7-5064-F80CB04B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98F81-1836-2BA9-7CE7-9D951546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7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5555-D576-A9A1-5AD1-D0EF21D1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68E49-C8D7-18E9-41DD-DA9395CF0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15085-47FA-A2A8-D442-C6DFCEAA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61A63-3E6A-C632-7824-E57526B1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9759E-D8B8-A6A0-55F7-4677F5E3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6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8681-2145-CF69-9D8C-082AFEA9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931C1-5924-8FEA-C565-AFD6AAFAA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94267-32A6-3D8E-6B4D-FC2D1BB20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CFB31-3DE8-7275-763F-5EE9CBF5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2F6ED-2ED0-2D6F-61DF-34A8787B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A3F1C-27C8-ED05-24A8-C782006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6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0F51-D4B6-6A15-C38D-842A3F2E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563FF-9EC7-EEC4-4401-8E124F918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2D21C-7D1C-EF63-A3C8-7A6139F7C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E13DF-8A40-44C2-4E14-1DCD15CEE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B2D96-1DB5-23D5-915F-CF0AEABFF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C815DB-AD3C-43A1-CFE2-0621ECAD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8EADD-4BC1-20F8-76D3-036031FE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EFF90-6662-18F1-6B78-CAA07843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9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AE5C-F0DA-3EB4-2986-94607275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B8C1F5-2F0F-9DDE-2C8F-0308E45E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4556B-FABF-2A7B-EC67-03778E42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9DC82-51C2-2BA9-6AE5-E99381B4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5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BF7C7-4F3A-0414-B599-F4B19628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DE5A4-CE09-31A5-D770-841D45F8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D854F-6002-4AF9-8511-8E52F066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5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E2A3-C4F8-8B50-2735-10C78EFA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1FFCE-2E15-0239-9B4C-44689323D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0CD7-6FB3-BA63-97DC-5916881BD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154E8-EFC0-32F3-B106-366A3E06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CF247-4CB3-0A64-BDCA-4070C2E0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D9FD1-5168-11C4-CF15-A137A965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2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4A93-89BE-B5D8-269D-7848F0A0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7B78BB-E9A6-5CD7-B088-3A4AD5818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F452D-0B03-BA30-F039-96E02490D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1DA07-6E32-CA20-5B7C-AB23D0C3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EE5A3-1571-9AE2-496F-18053E5D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F93CF-50A7-29CE-F4AE-704116CC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6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477C4C-E269-BA56-E5ED-7EF265AB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4D3A7-187F-527A-002A-49A86E9AC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33B06-4AD0-2689-6D22-070D2BC61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53832-DF49-4B77-B7C2-3FC986084F2D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F37A3-C39B-7BE8-3C40-9FDC49BB4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27C09-4D0A-FFFC-F3BA-763A1C22A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0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793CBC-F081-AE6B-AFC3-D32CC16323E0}"/>
              </a:ext>
            </a:extLst>
          </p:cNvPr>
          <p:cNvSpPr/>
          <p:nvPr/>
        </p:nvSpPr>
        <p:spPr>
          <a:xfrm>
            <a:off x="0" y="1560443"/>
            <a:ext cx="12192000" cy="5297557"/>
          </a:xfrm>
          <a:prstGeom prst="rect">
            <a:avLst/>
          </a:prstGeom>
          <a:solidFill>
            <a:srgbClr val="014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3151A-8C07-4002-5F5D-8AB45387A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89" y="205736"/>
            <a:ext cx="4372585" cy="12384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92EDDD-201A-1148-7D16-19E6E53DDA82}"/>
              </a:ext>
            </a:extLst>
          </p:cNvPr>
          <p:cNvSpPr txBox="1"/>
          <p:nvPr/>
        </p:nvSpPr>
        <p:spPr>
          <a:xfrm>
            <a:off x="416774" y="3011110"/>
            <a:ext cx="6133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Focus on your clients, not your phone system.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B721A9-036D-B1F4-7DA9-663DDE5E2367}"/>
              </a:ext>
            </a:extLst>
          </p:cNvPr>
          <p:cNvSpPr/>
          <p:nvPr/>
        </p:nvSpPr>
        <p:spPr>
          <a:xfrm>
            <a:off x="8851379" y="1560443"/>
            <a:ext cx="3340620" cy="5297557"/>
          </a:xfrm>
          <a:prstGeom prst="rect">
            <a:avLst/>
          </a:prstGeom>
          <a:solidFill>
            <a:srgbClr val="9A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50765-5B1D-02AC-7B95-F2ADFDB65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11967" y="2377967"/>
            <a:ext cx="6858000" cy="21020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87E749-F775-52AB-8289-2090A54B42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461" y="0"/>
            <a:ext cx="5953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6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896277-442B-1EE0-ACBD-665119D9A7C1}"/>
              </a:ext>
            </a:extLst>
          </p:cNvPr>
          <p:cNvSpPr/>
          <p:nvPr/>
        </p:nvSpPr>
        <p:spPr>
          <a:xfrm>
            <a:off x="1229708" y="1505055"/>
            <a:ext cx="9732579" cy="5352945"/>
          </a:xfrm>
          <a:prstGeom prst="rect">
            <a:avLst/>
          </a:prstGeom>
          <a:solidFill>
            <a:srgbClr val="EDF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805EC4-C694-2212-9DFC-8281901CEE1E}"/>
              </a:ext>
            </a:extLst>
          </p:cNvPr>
          <p:cNvSpPr/>
          <p:nvPr/>
        </p:nvSpPr>
        <p:spPr>
          <a:xfrm>
            <a:off x="1229707" y="504501"/>
            <a:ext cx="9732579" cy="1000554"/>
          </a:xfrm>
          <a:prstGeom prst="rect">
            <a:avLst/>
          </a:prstGeom>
          <a:solidFill>
            <a:srgbClr val="73A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What law firms tell us they need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17D7A-556A-278D-8208-6088EB23A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540875" y="2356949"/>
            <a:ext cx="6858000" cy="21756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8F019BE-A15B-7EC2-7076-9ABB19E4E9F2}"/>
              </a:ext>
            </a:extLst>
          </p:cNvPr>
          <p:cNvGrpSpPr/>
          <p:nvPr/>
        </p:nvGrpSpPr>
        <p:grpSpPr>
          <a:xfrm>
            <a:off x="1710559" y="2066161"/>
            <a:ext cx="4457700" cy="1015663"/>
            <a:chOff x="1710559" y="2066162"/>
            <a:chExt cx="4457700" cy="101566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2E7C514-D3C3-96B5-BABE-4C07D4AA207D}"/>
                </a:ext>
              </a:extLst>
            </p:cNvPr>
            <p:cNvGrpSpPr/>
            <p:nvPr/>
          </p:nvGrpSpPr>
          <p:grpSpPr>
            <a:xfrm>
              <a:off x="1710559" y="2231093"/>
              <a:ext cx="685800" cy="685800"/>
              <a:chOff x="1710559" y="2162709"/>
              <a:chExt cx="685800" cy="6858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584799A-22BE-09B5-6028-BA7CA03576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0559" y="2162709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BD8590D-CD12-0655-455F-EB6F3B6EDD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4859" y="2277009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A3E006-53D2-8FC1-83DC-1AA46C34FEA5}"/>
                </a:ext>
              </a:extLst>
            </p:cNvPr>
            <p:cNvSpPr txBox="1"/>
            <p:nvPr/>
          </p:nvSpPr>
          <p:spPr>
            <a:xfrm>
              <a:off x="2510659" y="2066162"/>
              <a:ext cx="3657600" cy="101566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000" dirty="0">
                  <a:solidFill>
                    <a:srgbClr val="014878"/>
                  </a:solidFill>
                </a:rPr>
                <a:t>Communications that support lawyers and associates in the office and on the go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69D0FD-4788-92D0-572B-1F32EC5B3205}"/>
              </a:ext>
            </a:extLst>
          </p:cNvPr>
          <p:cNvGrpSpPr/>
          <p:nvPr/>
        </p:nvGrpSpPr>
        <p:grpSpPr>
          <a:xfrm>
            <a:off x="6211608" y="1912273"/>
            <a:ext cx="4439312" cy="1323439"/>
            <a:chOff x="6095996" y="1912273"/>
            <a:chExt cx="4439312" cy="132343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5C7A2B-D604-B7D2-F5B0-7A563E8B42B2}"/>
                </a:ext>
              </a:extLst>
            </p:cNvPr>
            <p:cNvSpPr txBox="1"/>
            <p:nvPr/>
          </p:nvSpPr>
          <p:spPr>
            <a:xfrm>
              <a:off x="6877708" y="1912273"/>
              <a:ext cx="3657600" cy="132343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000" dirty="0">
                  <a:solidFill>
                    <a:srgbClr val="014878"/>
                  </a:solidFill>
                </a:rPr>
                <a:t>Ability to use mobile phones for calls/texting without divulging personal cell numbers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7F3E5EC-AC74-13BE-7354-C78D3C9DB746}"/>
                </a:ext>
              </a:extLst>
            </p:cNvPr>
            <p:cNvGrpSpPr/>
            <p:nvPr/>
          </p:nvGrpSpPr>
          <p:grpSpPr>
            <a:xfrm>
              <a:off x="6095996" y="2231092"/>
              <a:ext cx="685800" cy="685800"/>
              <a:chOff x="6095996" y="2162709"/>
              <a:chExt cx="685800" cy="6858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AFF9DC5-80EE-0AAD-131E-8F4DE8DF4E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5996" y="2162709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9D8D276-6F42-4507-A831-4B9942D0E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10296" y="2266771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EED2CC0-F21B-A91E-A5E2-89E67B552FB4}"/>
              </a:ext>
            </a:extLst>
          </p:cNvPr>
          <p:cNvGrpSpPr/>
          <p:nvPr/>
        </p:nvGrpSpPr>
        <p:grpSpPr>
          <a:xfrm>
            <a:off x="3953869" y="3682351"/>
            <a:ext cx="4457700" cy="707886"/>
            <a:chOff x="3953869" y="3682351"/>
            <a:chExt cx="4457700" cy="70788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EF850D7-C185-C778-20C3-5CA87AC6F1F4}"/>
                </a:ext>
              </a:extLst>
            </p:cNvPr>
            <p:cNvGrpSpPr/>
            <p:nvPr/>
          </p:nvGrpSpPr>
          <p:grpSpPr>
            <a:xfrm>
              <a:off x="3953869" y="3682351"/>
              <a:ext cx="4457700" cy="707886"/>
              <a:chOff x="1710559" y="2220050"/>
              <a:chExt cx="4457700" cy="707886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EA9A8C2-AB3A-B96D-7F86-2D4F8D7FA6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0559" y="2231093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18ADABD-5E79-55ED-D84A-66BD197CB681}"/>
                  </a:ext>
                </a:extLst>
              </p:cNvPr>
              <p:cNvSpPr txBox="1"/>
              <p:nvPr/>
            </p:nvSpPr>
            <p:spPr>
              <a:xfrm>
                <a:off x="2510659" y="2220050"/>
                <a:ext cx="3657600" cy="70788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000" dirty="0">
                    <a:solidFill>
                      <a:srgbClr val="014878"/>
                    </a:solidFill>
                  </a:rPr>
                  <a:t>Quality service/support and premium equipment</a:t>
                </a: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FEBF6BB-C30F-CAAF-0585-E526ED3AF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5387" y="3807694"/>
              <a:ext cx="457200" cy="4572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69519D4-CDBF-6796-7392-982A228F1421}"/>
              </a:ext>
            </a:extLst>
          </p:cNvPr>
          <p:cNvGrpSpPr/>
          <p:nvPr/>
        </p:nvGrpSpPr>
        <p:grpSpPr>
          <a:xfrm>
            <a:off x="1643557" y="5213910"/>
            <a:ext cx="4457700" cy="707886"/>
            <a:chOff x="1643557" y="5213910"/>
            <a:chExt cx="4457700" cy="70788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D2C7FA3-7AC2-BE31-BC8F-1CE464BF6B83}"/>
                </a:ext>
              </a:extLst>
            </p:cNvPr>
            <p:cNvGrpSpPr/>
            <p:nvPr/>
          </p:nvGrpSpPr>
          <p:grpSpPr>
            <a:xfrm>
              <a:off x="1643557" y="5213910"/>
              <a:ext cx="4457700" cy="707886"/>
              <a:chOff x="1710559" y="2220050"/>
              <a:chExt cx="4457700" cy="707886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8215A2-927B-F924-DD19-ADD454D67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0559" y="2231093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1E1425-8A8A-BBBF-1574-8A4E63EE259F}"/>
                  </a:ext>
                </a:extLst>
              </p:cNvPr>
              <p:cNvSpPr txBox="1"/>
              <p:nvPr/>
            </p:nvSpPr>
            <p:spPr>
              <a:xfrm>
                <a:off x="2510659" y="2220050"/>
                <a:ext cx="3657600" cy="70788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000" dirty="0">
                    <a:solidFill>
                      <a:srgbClr val="014878"/>
                    </a:solidFill>
                  </a:rPr>
                  <a:t>Never-miss-a-call </a:t>
                </a:r>
                <a:br>
                  <a:rPr lang="en-US" sz="2000" dirty="0">
                    <a:solidFill>
                      <a:srgbClr val="014878"/>
                    </a:solidFill>
                  </a:rPr>
                </a:br>
                <a:r>
                  <a:rPr lang="en-US" sz="2000" dirty="0">
                    <a:solidFill>
                      <a:srgbClr val="014878"/>
                    </a:solidFill>
                  </a:rPr>
                  <a:t>call center capabilities</a:t>
                </a:r>
              </a:p>
            </p:txBody>
          </p:sp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9C60E79-F010-7910-CAAD-D5278C852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7203" y="5333784"/>
              <a:ext cx="457200" cy="4572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152EC21-BDFD-8C79-C76F-F0E693EFA11E}"/>
              </a:ext>
            </a:extLst>
          </p:cNvPr>
          <p:cNvGrpSpPr/>
          <p:nvPr/>
        </p:nvGrpSpPr>
        <p:grpSpPr>
          <a:xfrm>
            <a:off x="6144606" y="5060022"/>
            <a:ext cx="4439312" cy="1015663"/>
            <a:chOff x="6144606" y="5060022"/>
            <a:chExt cx="4439312" cy="101566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2FFBD08-E767-D533-7411-FF6626813CD8}"/>
                </a:ext>
              </a:extLst>
            </p:cNvPr>
            <p:cNvGrpSpPr/>
            <p:nvPr/>
          </p:nvGrpSpPr>
          <p:grpSpPr>
            <a:xfrm>
              <a:off x="6144606" y="5060022"/>
              <a:ext cx="4439312" cy="1015663"/>
              <a:chOff x="6095996" y="2066161"/>
              <a:chExt cx="4439312" cy="1015663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E51EB5-22BD-411F-0D36-B5A786F5D9ED}"/>
                  </a:ext>
                </a:extLst>
              </p:cNvPr>
              <p:cNvSpPr txBox="1"/>
              <p:nvPr/>
            </p:nvSpPr>
            <p:spPr>
              <a:xfrm>
                <a:off x="6877708" y="2066161"/>
                <a:ext cx="3657600" cy="1015663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000" dirty="0">
                    <a:solidFill>
                      <a:srgbClr val="014878"/>
                    </a:solidFill>
                  </a:rPr>
                  <a:t>Easy inter-office communications with simplified management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31F728B-313C-BD67-CD77-80F24D841E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5996" y="2231092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D04B15F-39EF-EEAD-1B87-909BF1A0E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8906" y="5333784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194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8706520-B686-6D9A-618B-B11743C9A28C}"/>
              </a:ext>
            </a:extLst>
          </p:cNvPr>
          <p:cNvSpPr/>
          <p:nvPr/>
        </p:nvSpPr>
        <p:spPr>
          <a:xfrm>
            <a:off x="0" y="704193"/>
            <a:ext cx="12192000" cy="2033879"/>
          </a:xfrm>
          <a:prstGeom prst="rect">
            <a:avLst/>
          </a:prstGeom>
          <a:solidFill>
            <a:srgbClr val="014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FA3FFD-6204-1596-0678-CB8978747113}"/>
              </a:ext>
            </a:extLst>
          </p:cNvPr>
          <p:cNvSpPr/>
          <p:nvPr/>
        </p:nvSpPr>
        <p:spPr>
          <a:xfrm>
            <a:off x="6621517" y="704192"/>
            <a:ext cx="5570482" cy="2033879"/>
          </a:xfrm>
          <a:prstGeom prst="rect">
            <a:avLst/>
          </a:prstGeom>
          <a:solidFill>
            <a:srgbClr val="9A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CEF2C4-E8E9-F2C1-2209-44B52FD86498}"/>
              </a:ext>
            </a:extLst>
          </p:cNvPr>
          <p:cNvSpPr txBox="1"/>
          <p:nvPr/>
        </p:nvSpPr>
        <p:spPr>
          <a:xfrm>
            <a:off x="525517" y="906866"/>
            <a:ext cx="565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Get the phone system that understands YOUR needs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89977D-F553-FA48-EBC4-920B35BD201E}"/>
              </a:ext>
            </a:extLst>
          </p:cNvPr>
          <p:cNvSpPr txBox="1"/>
          <p:nvPr/>
        </p:nvSpPr>
        <p:spPr>
          <a:xfrm>
            <a:off x="6884276" y="827300"/>
            <a:ext cx="5108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cloud-based phone system provides you the </a:t>
            </a:r>
            <a:r>
              <a:rPr lang="en-US" sz="2400" b="1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and features </a:t>
            </a:r>
            <a:r>
              <a:rPr lang="en-US" sz="2400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need, delivered </a:t>
            </a:r>
            <a:r>
              <a:rPr lang="en-US" sz="2400" b="1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cost-effectively </a:t>
            </a:r>
            <a:r>
              <a:rPr lang="en-US" sz="2400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with </a:t>
            </a:r>
            <a:r>
              <a:rPr lang="en-US" sz="2400" b="1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simplified management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78F7BC-A5F8-D3E8-B56B-814FC8ACE4A1}"/>
              </a:ext>
            </a:extLst>
          </p:cNvPr>
          <p:cNvSpPr/>
          <p:nvPr/>
        </p:nvSpPr>
        <p:spPr>
          <a:xfrm>
            <a:off x="1229708" y="2696031"/>
            <a:ext cx="9732579" cy="4161969"/>
          </a:xfrm>
          <a:prstGeom prst="rect">
            <a:avLst/>
          </a:prstGeom>
          <a:solidFill>
            <a:srgbClr val="EDF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F7F3A4-C6D6-CDA7-B8CD-1034806129E4}"/>
              </a:ext>
            </a:extLst>
          </p:cNvPr>
          <p:cNvSpPr/>
          <p:nvPr/>
        </p:nvSpPr>
        <p:spPr>
          <a:xfrm>
            <a:off x="1229708" y="2343806"/>
            <a:ext cx="9732579" cy="690672"/>
          </a:xfrm>
          <a:prstGeom prst="rect">
            <a:avLst/>
          </a:prstGeom>
          <a:solidFill>
            <a:srgbClr val="73A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KEY FEATURES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5E25BD-C71F-6AEF-0E79-E94747E202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11967" y="2377967"/>
            <a:ext cx="6858000" cy="21020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D7A2A75-29B8-3BA0-B775-8C1783E593E3}"/>
              </a:ext>
            </a:extLst>
          </p:cNvPr>
          <p:cNvSpPr txBox="1"/>
          <p:nvPr/>
        </p:nvSpPr>
        <p:spPr>
          <a:xfrm>
            <a:off x="1340069" y="334312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Rock solid </a:t>
            </a:r>
            <a:r>
              <a:rPr lang="en-US" dirty="0">
                <a:solidFill>
                  <a:srgbClr val="014878"/>
                </a:solidFill>
              </a:rPr>
              <a:t>call quality and service dependability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1F9948-CFB3-6587-765A-18C2E83EC8CD}"/>
              </a:ext>
            </a:extLst>
          </p:cNvPr>
          <p:cNvSpPr txBox="1"/>
          <p:nvPr/>
        </p:nvSpPr>
        <p:spPr>
          <a:xfrm>
            <a:off x="4724399" y="334312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Account codes </a:t>
            </a:r>
            <a:br>
              <a:rPr lang="en-US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for billing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3E0333-DD31-F467-A57B-4D45CBDDB5DF}"/>
              </a:ext>
            </a:extLst>
          </p:cNvPr>
          <p:cNvSpPr txBox="1"/>
          <p:nvPr/>
        </p:nvSpPr>
        <p:spPr>
          <a:xfrm>
            <a:off x="8108729" y="334312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Voicemail </a:t>
            </a:r>
            <a:br>
              <a:rPr lang="en-US" b="1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transcription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3A2158-9042-773D-CDA7-F4857C3FAEA2}"/>
              </a:ext>
            </a:extLst>
          </p:cNvPr>
          <p:cNvSpPr txBox="1"/>
          <p:nvPr/>
        </p:nvSpPr>
        <p:spPr>
          <a:xfrm>
            <a:off x="2979680" y="446389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Premium </a:t>
            </a:r>
            <a:r>
              <a:rPr lang="en-US" dirty="0">
                <a:solidFill>
                  <a:srgbClr val="014878"/>
                </a:solidFill>
              </a:rPr>
              <a:t>phones </a:t>
            </a:r>
            <a:br>
              <a:rPr lang="en-US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and accessories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27E917-37B3-2BEE-778E-FE1845DC0D5A}"/>
              </a:ext>
            </a:extLst>
          </p:cNvPr>
          <p:cNvSpPr txBox="1"/>
          <p:nvPr/>
        </p:nvSpPr>
        <p:spPr>
          <a:xfrm>
            <a:off x="6364010" y="446389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Integration </a:t>
            </a:r>
            <a:r>
              <a:rPr lang="en-US" dirty="0">
                <a:solidFill>
                  <a:srgbClr val="014878"/>
                </a:solidFill>
              </a:rPr>
              <a:t>with </a:t>
            </a:r>
            <a:br>
              <a:rPr lang="en-US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law firm software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086561-AFD3-2692-84F1-3D81D0CD35F4}"/>
              </a:ext>
            </a:extLst>
          </p:cNvPr>
          <p:cNvSpPr txBox="1"/>
          <p:nvPr/>
        </p:nvSpPr>
        <p:spPr>
          <a:xfrm>
            <a:off x="1340069" y="558465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Mobile app </a:t>
            </a:r>
            <a:r>
              <a:rPr lang="en-US" dirty="0">
                <a:solidFill>
                  <a:srgbClr val="014878"/>
                </a:solidFill>
              </a:rPr>
              <a:t>that supports remote work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73FF01-6109-A9CD-8AB3-BC8D75558EEC}"/>
              </a:ext>
            </a:extLst>
          </p:cNvPr>
          <p:cNvSpPr txBox="1"/>
          <p:nvPr/>
        </p:nvSpPr>
        <p:spPr>
          <a:xfrm>
            <a:off x="4692868" y="5584658"/>
            <a:ext cx="282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Business texting </a:t>
            </a:r>
            <a:r>
              <a:rPr lang="en-US" dirty="0">
                <a:solidFill>
                  <a:srgbClr val="014878"/>
                </a:solidFill>
              </a:rPr>
              <a:t>that protects cell number privacy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F6FE54-CF5C-D6D0-2FF1-FF1DD927AF8C}"/>
              </a:ext>
            </a:extLst>
          </p:cNvPr>
          <p:cNvSpPr txBox="1"/>
          <p:nvPr/>
        </p:nvSpPr>
        <p:spPr>
          <a:xfrm>
            <a:off x="8108729" y="558465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Call center </a:t>
            </a:r>
            <a:r>
              <a:rPr lang="en-US" dirty="0">
                <a:solidFill>
                  <a:srgbClr val="014878"/>
                </a:solidFill>
              </a:rPr>
              <a:t>that delivers a high-quality experience </a:t>
            </a:r>
          </a:p>
        </p:txBody>
      </p:sp>
    </p:spTree>
    <p:extLst>
      <p:ext uri="{BB962C8B-B14F-4D97-AF65-F5344CB8AC3E}">
        <p14:creationId xmlns:p14="http://schemas.microsoft.com/office/powerpoint/2010/main" val="214845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137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Scheer</dc:creator>
  <cp:lastModifiedBy>Jennifer Scheer</cp:lastModifiedBy>
  <cp:revision>35</cp:revision>
  <dcterms:created xsi:type="dcterms:W3CDTF">2023-08-08T14:57:23Z</dcterms:created>
  <dcterms:modified xsi:type="dcterms:W3CDTF">2023-11-15T20:07:42Z</dcterms:modified>
</cp:coreProperties>
</file>